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Fraunces"/>
      <p:bold r:id="rId15"/>
      <p:boldItalic r:id="rId16"/>
    </p:embeddedFont>
    <p:embeddedFont>
      <p:font typeface="Albert Sans"/>
      <p:regular r:id="rId17"/>
      <p:bold r:id="rId18"/>
      <p:italic r:id="rId19"/>
      <p:boldItalic r:id="rId20"/>
    </p:embeddedFont>
    <p:embeddedFont>
      <p:font typeface="Cambria Math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CambriaMath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Fraunces-bold.fntdata"/><Relationship Id="rId14" Type="http://schemas.openxmlformats.org/officeDocument/2006/relationships/slide" Target="slides/slide8.xml"/><Relationship Id="rId17" Type="http://schemas.openxmlformats.org/officeDocument/2006/relationships/font" Target="fonts/AlbertSans-regular.fntdata"/><Relationship Id="rId16" Type="http://schemas.openxmlformats.org/officeDocument/2006/relationships/font" Target="fonts/Fraunces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AlbertSa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lbert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86c943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c86c94378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c86c9437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0c86c94378_1_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d4a166c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d4a166c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d4a166cf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d4a166cf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Alanah :D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d4a166cf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d4a166cf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d4a166c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d4a166c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c86c94378_9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overhaul: coherent CSS overhaul + animations + virtual pantry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enhancements: Implement session management and headers to all pages on the site</a:t>
            </a:r>
            <a:br>
              <a:rPr lang="en"/>
            </a:br>
            <a:r>
              <a:rPr lang="en"/>
              <a:t>Additional QOL: dietary restrictions, shopping list, recipe 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backed testing: multiple users</a:t>
            </a:r>
            <a:endParaRPr/>
          </a:p>
        </p:txBody>
      </p:sp>
      <p:sp>
        <p:nvSpPr>
          <p:cNvPr id="224" name="Google Shape;224;g30c86c94378_9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c86c94378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0c86c94378_1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1" Type="http://schemas.openxmlformats.org/officeDocument/2006/relationships/image" Target="../media/image13.png"/><Relationship Id="rId10" Type="http://schemas.openxmlformats.org/officeDocument/2006/relationships/image" Target="../media/image2.png"/><Relationship Id="rId9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743200" y="2740823"/>
            <a:ext cx="3657600" cy="412312"/>
          </a:xfrm>
          <a:custGeom>
            <a:rect b="b" l="l" r="r" t="t"/>
            <a:pathLst>
              <a:path extrusionOk="0" h="824623" w="7315200">
                <a:moveTo>
                  <a:pt x="0" y="0"/>
                </a:moveTo>
                <a:lnTo>
                  <a:pt x="7315200" y="0"/>
                </a:lnTo>
                <a:lnTo>
                  <a:pt x="7315200" y="824622"/>
                </a:lnTo>
                <a:lnTo>
                  <a:pt x="0" y="824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25"/>
          <p:cNvSpPr txBox="1"/>
          <p:nvPr/>
        </p:nvSpPr>
        <p:spPr>
          <a:xfrm>
            <a:off x="3296053" y="2808366"/>
            <a:ext cx="2551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Team 4 - CerealKillers</a:t>
            </a:r>
            <a:endParaRPr sz="700"/>
          </a:p>
        </p:txBody>
      </p:sp>
      <p:sp>
        <p:nvSpPr>
          <p:cNvPr id="131" name="Google Shape;131;p25"/>
          <p:cNvSpPr/>
          <p:nvPr/>
        </p:nvSpPr>
        <p:spPr>
          <a:xfrm flipH="1">
            <a:off x="-114589" y="2026066"/>
            <a:ext cx="2065317" cy="3082562"/>
          </a:xfrm>
          <a:custGeom>
            <a:rect b="b" l="l" r="r" t="t"/>
            <a:pathLst>
              <a:path extrusionOk="0" h="6165124" w="4130633">
                <a:moveTo>
                  <a:pt x="4130634" y="0"/>
                </a:moveTo>
                <a:lnTo>
                  <a:pt x="0" y="0"/>
                </a:lnTo>
                <a:lnTo>
                  <a:pt x="0" y="6165125"/>
                </a:lnTo>
                <a:lnTo>
                  <a:pt x="4130634" y="6165125"/>
                </a:lnTo>
                <a:lnTo>
                  <a:pt x="413063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5"/>
          <p:cNvSpPr txBox="1"/>
          <p:nvPr/>
        </p:nvSpPr>
        <p:spPr>
          <a:xfrm>
            <a:off x="1076789" y="1718517"/>
            <a:ext cx="6990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900">
                <a:solidFill>
                  <a:srgbClr val="E5871E"/>
                </a:solidFill>
                <a:latin typeface="Fraunces"/>
                <a:ea typeface="Fraunces"/>
                <a:cs typeface="Fraunces"/>
                <a:sym typeface="Fraunces"/>
              </a:rPr>
              <a:t>Garde Manger</a:t>
            </a:r>
            <a:endParaRPr sz="700"/>
          </a:p>
        </p:txBody>
      </p:sp>
      <p:sp>
        <p:nvSpPr>
          <p:cNvPr id="133" name="Google Shape;133;p25"/>
          <p:cNvSpPr/>
          <p:nvPr/>
        </p:nvSpPr>
        <p:spPr>
          <a:xfrm>
            <a:off x="6898252" y="3047960"/>
            <a:ext cx="2530782" cy="2671651"/>
          </a:xfrm>
          <a:custGeom>
            <a:rect b="b" l="l" r="r" t="t"/>
            <a:pathLst>
              <a:path extrusionOk="0" h="5343301" w="5061563">
                <a:moveTo>
                  <a:pt x="0" y="0"/>
                </a:moveTo>
                <a:lnTo>
                  <a:pt x="5061563" y="0"/>
                </a:lnTo>
                <a:lnTo>
                  <a:pt x="5061563" y="5343301"/>
                </a:lnTo>
                <a:lnTo>
                  <a:pt x="0" y="5343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/>
          <p:nvPr/>
        </p:nvSpPr>
        <p:spPr>
          <a:xfrm rot="5400000">
            <a:off x="-418625" y="3170218"/>
            <a:ext cx="3457584" cy="3953579"/>
          </a:xfrm>
          <a:custGeom>
            <a:rect b="b" l="l" r="r" t="t"/>
            <a:pathLst>
              <a:path extrusionOk="0" h="7907157" w="6915168">
                <a:moveTo>
                  <a:pt x="0" y="0"/>
                </a:moveTo>
                <a:lnTo>
                  <a:pt x="6915168" y="0"/>
                </a:lnTo>
                <a:lnTo>
                  <a:pt x="6915168" y="7907157"/>
                </a:lnTo>
                <a:lnTo>
                  <a:pt x="0" y="7907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25"/>
          <p:cNvSpPr/>
          <p:nvPr/>
        </p:nvSpPr>
        <p:spPr>
          <a:xfrm rot="-5400000">
            <a:off x="7678855" y="-398219"/>
            <a:ext cx="1901590" cy="2270555"/>
          </a:xfrm>
          <a:custGeom>
            <a:rect b="b" l="l" r="r" t="t"/>
            <a:pathLst>
              <a:path extrusionOk="0" h="4541110" w="3803180">
                <a:moveTo>
                  <a:pt x="0" y="0"/>
                </a:moveTo>
                <a:lnTo>
                  <a:pt x="3803180" y="0"/>
                </a:lnTo>
                <a:lnTo>
                  <a:pt x="3803180" y="4541110"/>
                </a:lnTo>
                <a:lnTo>
                  <a:pt x="0" y="4541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5"/>
          <p:cNvSpPr/>
          <p:nvPr/>
        </p:nvSpPr>
        <p:spPr>
          <a:xfrm rot="3043027">
            <a:off x="-343177" y="-1120591"/>
            <a:ext cx="1715053" cy="2349388"/>
          </a:xfrm>
          <a:custGeom>
            <a:rect b="b" l="l" r="r" t="t"/>
            <a:pathLst>
              <a:path extrusionOk="0" h="4698775" w="3430106">
                <a:moveTo>
                  <a:pt x="0" y="0"/>
                </a:moveTo>
                <a:lnTo>
                  <a:pt x="3430106" y="0"/>
                </a:lnTo>
                <a:lnTo>
                  <a:pt x="3430106" y="4698775"/>
                </a:lnTo>
                <a:lnTo>
                  <a:pt x="0" y="4698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5"/>
          <p:cNvSpPr/>
          <p:nvPr/>
        </p:nvSpPr>
        <p:spPr>
          <a:xfrm rot="805925">
            <a:off x="7552387" y="1731071"/>
            <a:ext cx="1400552" cy="1197472"/>
          </a:xfrm>
          <a:custGeom>
            <a:rect b="b" l="l" r="r" t="t"/>
            <a:pathLst>
              <a:path extrusionOk="0" h="2394944" w="2801104">
                <a:moveTo>
                  <a:pt x="0" y="0"/>
                </a:moveTo>
                <a:lnTo>
                  <a:pt x="2801104" y="0"/>
                </a:lnTo>
                <a:lnTo>
                  <a:pt x="2801104" y="2394943"/>
                </a:lnTo>
                <a:lnTo>
                  <a:pt x="0" y="2394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5"/>
          <p:cNvSpPr/>
          <p:nvPr/>
        </p:nvSpPr>
        <p:spPr>
          <a:xfrm rot="10800000">
            <a:off x="3836448" y="-4979495"/>
            <a:ext cx="3697611" cy="6016822"/>
          </a:xfrm>
          <a:custGeom>
            <a:rect b="b" l="l" r="r" t="t"/>
            <a:pathLst>
              <a:path extrusionOk="0" h="12033644" w="7395221">
                <a:moveTo>
                  <a:pt x="0" y="0"/>
                </a:moveTo>
                <a:lnTo>
                  <a:pt x="7395221" y="0"/>
                </a:lnTo>
                <a:lnTo>
                  <a:pt x="7395221" y="12033644"/>
                </a:lnTo>
                <a:lnTo>
                  <a:pt x="0" y="12033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5"/>
          <p:cNvSpPr/>
          <p:nvPr/>
        </p:nvSpPr>
        <p:spPr>
          <a:xfrm rot="-1530354">
            <a:off x="1834929" y="-1187551"/>
            <a:ext cx="1728522" cy="1947631"/>
          </a:xfrm>
          <a:custGeom>
            <a:rect b="b" l="l" r="r" t="t"/>
            <a:pathLst>
              <a:path extrusionOk="0" h="3895261" w="3457044">
                <a:moveTo>
                  <a:pt x="0" y="0"/>
                </a:moveTo>
                <a:lnTo>
                  <a:pt x="3457044" y="0"/>
                </a:lnTo>
                <a:lnTo>
                  <a:pt x="3457044" y="3895262"/>
                </a:lnTo>
                <a:lnTo>
                  <a:pt x="0" y="3895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25"/>
          <p:cNvSpPr txBox="1"/>
          <p:nvPr/>
        </p:nvSpPr>
        <p:spPr>
          <a:xfrm>
            <a:off x="2366648" y="3266425"/>
            <a:ext cx="441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44743"/>
                </a:solidFill>
                <a:latin typeface="Fraunces"/>
                <a:ea typeface="Fraunces"/>
                <a:cs typeface="Fraunces"/>
                <a:sym typeface="Fraunces"/>
              </a:rPr>
              <a:t>Alanah A., Alex G., Diego M., Tobias M., Yiqi L.</a:t>
            </a:r>
            <a:endParaRPr sz="500">
              <a:solidFill>
                <a:srgbClr val="444743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7012413" y="3500400"/>
            <a:ext cx="2827570" cy="2272338"/>
          </a:xfrm>
          <a:custGeom>
            <a:rect b="b" l="l" r="r" t="t"/>
            <a:pathLst>
              <a:path extrusionOk="0" h="6400953" w="7964987">
                <a:moveTo>
                  <a:pt x="0" y="0"/>
                </a:moveTo>
                <a:lnTo>
                  <a:pt x="7964987" y="0"/>
                </a:lnTo>
                <a:lnTo>
                  <a:pt x="7964987" y="6400953"/>
                </a:lnTo>
                <a:lnTo>
                  <a:pt x="0" y="64009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26"/>
          <p:cNvSpPr/>
          <p:nvPr/>
        </p:nvSpPr>
        <p:spPr>
          <a:xfrm>
            <a:off x="-56561" y="2389975"/>
            <a:ext cx="1406031" cy="1506625"/>
          </a:xfrm>
          <a:custGeom>
            <a:rect b="b" l="l" r="r" t="t"/>
            <a:pathLst>
              <a:path extrusionOk="0" h="3013250" w="2812062">
                <a:moveTo>
                  <a:pt x="0" y="0"/>
                </a:moveTo>
                <a:lnTo>
                  <a:pt x="2812062" y="0"/>
                </a:lnTo>
                <a:lnTo>
                  <a:pt x="2812062" y="3013251"/>
                </a:lnTo>
                <a:lnTo>
                  <a:pt x="0" y="3013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26"/>
          <p:cNvSpPr/>
          <p:nvPr/>
        </p:nvSpPr>
        <p:spPr>
          <a:xfrm rot="5400000">
            <a:off x="-575919" y="2869337"/>
            <a:ext cx="3525211" cy="4787324"/>
          </a:xfrm>
          <a:custGeom>
            <a:rect b="b" l="l" r="r" t="t"/>
            <a:pathLst>
              <a:path extrusionOk="0" h="9574647" w="7050422">
                <a:moveTo>
                  <a:pt x="0" y="0"/>
                </a:moveTo>
                <a:lnTo>
                  <a:pt x="7050422" y="0"/>
                </a:lnTo>
                <a:lnTo>
                  <a:pt x="7050422" y="9574647"/>
                </a:lnTo>
                <a:lnTo>
                  <a:pt x="0" y="9574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26"/>
          <p:cNvSpPr/>
          <p:nvPr/>
        </p:nvSpPr>
        <p:spPr>
          <a:xfrm rot="-3025568">
            <a:off x="7097224" y="-765650"/>
            <a:ext cx="3064851" cy="1844483"/>
          </a:xfrm>
          <a:custGeom>
            <a:rect b="b" l="l" r="r" t="t"/>
            <a:pathLst>
              <a:path extrusionOk="0" h="3688966" w="6129702">
                <a:moveTo>
                  <a:pt x="0" y="0"/>
                </a:moveTo>
                <a:lnTo>
                  <a:pt x="6129702" y="0"/>
                </a:lnTo>
                <a:lnTo>
                  <a:pt x="6129702" y="3688966"/>
                </a:lnTo>
                <a:lnTo>
                  <a:pt x="0" y="3688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2E8">
              <a:alpha val="77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2BB5C"/>
              </a:solidFill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-150" y="5169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Progress Update</a:t>
            </a:r>
            <a:endParaRPr sz="700"/>
          </a:p>
        </p:txBody>
      </p:sp>
      <p:cxnSp>
        <p:nvCxnSpPr>
          <p:cNvPr id="151" name="Google Shape;151;p26"/>
          <p:cNvCxnSpPr/>
          <p:nvPr/>
        </p:nvCxnSpPr>
        <p:spPr>
          <a:xfrm>
            <a:off x="256125" y="2836350"/>
            <a:ext cx="88158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6"/>
          <p:cNvSpPr txBox="1"/>
          <p:nvPr/>
        </p:nvSpPr>
        <p:spPr>
          <a:xfrm>
            <a:off x="129150" y="1985713"/>
            <a:ext cx="11514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Brand Scheming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651000" y="3016250"/>
            <a:ext cx="932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Login, Signup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3100963" y="1728350"/>
            <a:ext cx="106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Recipe Database Setup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4617600" y="3016250"/>
            <a:ext cx="932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Pantry Setup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6013525" y="1728350"/>
            <a:ext cx="1242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Recipe Generation Algorithm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7340600" y="3058100"/>
            <a:ext cx="14061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Midterm Presentation</a:t>
            </a:r>
            <a:endParaRPr b="1" sz="1700">
              <a:solidFill>
                <a:srgbClr val="B2BB5C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158" name="Google Shape;158;p26"/>
          <p:cNvCxnSpPr/>
          <p:nvPr/>
        </p:nvCxnSpPr>
        <p:spPr>
          <a:xfrm>
            <a:off x="6623075" y="25972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6"/>
          <p:cNvCxnSpPr/>
          <p:nvPr/>
        </p:nvCxnSpPr>
        <p:spPr>
          <a:xfrm>
            <a:off x="704850" y="26244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6"/>
          <p:cNvCxnSpPr/>
          <p:nvPr/>
        </p:nvCxnSpPr>
        <p:spPr>
          <a:xfrm>
            <a:off x="3663963" y="25972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6"/>
          <p:cNvCxnSpPr/>
          <p:nvPr/>
        </p:nvCxnSpPr>
        <p:spPr>
          <a:xfrm>
            <a:off x="8032775" y="28363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6"/>
          <p:cNvCxnSpPr/>
          <p:nvPr/>
        </p:nvCxnSpPr>
        <p:spPr>
          <a:xfrm>
            <a:off x="2114550" y="28635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6"/>
          <p:cNvCxnSpPr/>
          <p:nvPr/>
        </p:nvCxnSpPr>
        <p:spPr>
          <a:xfrm>
            <a:off x="5073663" y="2836350"/>
            <a:ext cx="0" cy="23910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26"/>
          <p:cNvGrpSpPr/>
          <p:nvPr/>
        </p:nvGrpSpPr>
        <p:grpSpPr>
          <a:xfrm>
            <a:off x="7771164" y="2574741"/>
            <a:ext cx="523207" cy="523207"/>
            <a:chOff x="7977950" y="3685700"/>
            <a:chExt cx="588600" cy="588600"/>
          </a:xfrm>
        </p:grpSpPr>
        <p:sp>
          <p:nvSpPr>
            <p:cNvPr id="165" name="Google Shape;165;p26"/>
            <p:cNvSpPr/>
            <p:nvPr/>
          </p:nvSpPr>
          <p:spPr>
            <a:xfrm>
              <a:off x="7977950" y="3685700"/>
              <a:ext cx="588600" cy="588600"/>
            </a:xfrm>
            <a:prstGeom prst="ellipse">
              <a:avLst/>
            </a:prstGeom>
            <a:solidFill>
              <a:srgbClr val="4F7E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8067873" y="3907456"/>
              <a:ext cx="408750" cy="17607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FFFFFF"/>
                  </a:solidFill>
                  <a:latin typeface="Arial"/>
                </a:rPr>
                <a:t>YOU ARE</a:t>
              </a:r>
              <a:br>
                <a:rPr b="1" i="0">
                  <a:ln>
                    <a:noFill/>
                  </a:ln>
                  <a:solidFill>
                    <a:srgbClr val="FFFFFF"/>
                  </a:solidFill>
                  <a:latin typeface="Arial"/>
                </a:rPr>
              </a:br>
              <a:r>
                <a:rPr b="1" i="0">
                  <a:ln>
                    <a:noFill/>
                  </a:ln>
                  <a:solidFill>
                    <a:srgbClr val="FFFFFF"/>
                  </a:solidFill>
                  <a:latin typeface="Arial"/>
                </a:rPr>
                <a:t>HERE</a:t>
              </a:r>
            </a:p>
          </p:txBody>
        </p:sp>
      </p:grpSp>
      <p:sp>
        <p:nvSpPr>
          <p:cNvPr id="167" name="Google Shape;167;p26"/>
          <p:cNvSpPr txBox="1"/>
          <p:nvPr/>
        </p:nvSpPr>
        <p:spPr>
          <a:xfrm>
            <a:off x="368125" y="2890063"/>
            <a:ext cx="7251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BB5C"/>
                </a:solidFill>
              </a:rPr>
              <a:t>9/30</a:t>
            </a:r>
            <a:endParaRPr b="1" sz="1800">
              <a:solidFill>
                <a:srgbClr val="B2BB5C"/>
              </a:solidFill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1751998" y="2415750"/>
            <a:ext cx="725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BB5C"/>
                </a:solidFill>
              </a:rPr>
              <a:t>10/7</a:t>
            </a:r>
            <a:endParaRPr b="1" sz="1800">
              <a:solidFill>
                <a:srgbClr val="B2BB5C"/>
              </a:solidFill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247075" y="2875425"/>
            <a:ext cx="776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BB5C"/>
                </a:solidFill>
              </a:rPr>
              <a:t>10/11 </a:t>
            </a:r>
            <a:endParaRPr b="1" sz="1800">
              <a:solidFill>
                <a:srgbClr val="B2BB5C"/>
              </a:solidFill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6084888" y="2836350"/>
            <a:ext cx="11514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BB5C"/>
                </a:solidFill>
                <a:latin typeface="Cambria Math"/>
                <a:ea typeface="Cambria Math"/>
                <a:cs typeface="Cambria Math"/>
                <a:sym typeface="Cambria Math"/>
              </a:rPr>
              <a:t>Finished</a:t>
            </a:r>
            <a:r>
              <a:rPr b="1" lang="en" sz="1800">
                <a:solidFill>
                  <a:srgbClr val="B2BB5C"/>
                </a:solidFill>
              </a:rPr>
              <a:t> 10/14</a:t>
            </a:r>
            <a:endParaRPr b="1" sz="1800">
              <a:solidFill>
                <a:srgbClr val="B2BB5C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703350" y="2337150"/>
            <a:ext cx="776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2BB5C"/>
                </a:solidFill>
              </a:rPr>
              <a:t>10/18</a:t>
            </a:r>
            <a:endParaRPr b="1" sz="1800">
              <a:solidFill>
                <a:srgbClr val="B2BB5C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-150" y="5931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Brand Scheming</a:t>
            </a:r>
            <a:endParaRPr sz="700"/>
          </a:p>
        </p:txBody>
      </p:sp>
      <p:sp>
        <p:nvSpPr>
          <p:cNvPr id="177" name="Google Shape;177;p27"/>
          <p:cNvSpPr/>
          <p:nvPr/>
        </p:nvSpPr>
        <p:spPr>
          <a:xfrm>
            <a:off x="2267727" y="1689612"/>
            <a:ext cx="4697700" cy="2221500"/>
          </a:xfrm>
          <a:prstGeom prst="roundRect">
            <a:avLst>
              <a:gd fmla="val 7692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7"/>
          <p:cNvGrpSpPr/>
          <p:nvPr/>
        </p:nvGrpSpPr>
        <p:grpSpPr>
          <a:xfrm>
            <a:off x="2178574" y="1689607"/>
            <a:ext cx="4576138" cy="1104138"/>
            <a:chOff x="5463125" y="4151625"/>
            <a:chExt cx="3587721" cy="889000"/>
          </a:xfrm>
        </p:grpSpPr>
        <p:pic>
          <p:nvPicPr>
            <p:cNvPr id="179" name="Google Shape;17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63125" y="4151625"/>
              <a:ext cx="889000" cy="88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7"/>
            <p:cNvSpPr/>
            <p:nvPr/>
          </p:nvSpPr>
          <p:spPr>
            <a:xfrm>
              <a:off x="6275900" y="4459004"/>
              <a:ext cx="2774946" cy="4041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dk1"/>
                  </a:solidFill>
                  <a:latin typeface="Philosopher"/>
                </a:rPr>
                <a:t>Garde Manger</a:t>
              </a:r>
            </a:p>
          </p:txBody>
        </p:sp>
      </p:grpSp>
      <p:sp>
        <p:nvSpPr>
          <p:cNvPr id="181" name="Google Shape;181;p27"/>
          <p:cNvSpPr txBox="1"/>
          <p:nvPr/>
        </p:nvSpPr>
        <p:spPr>
          <a:xfrm>
            <a:off x="2394445" y="2641281"/>
            <a:ext cx="42522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Regular </a:t>
            </a: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text font: </a:t>
            </a:r>
            <a:r>
              <a:rPr lang="en" sz="1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Albert Sans</a:t>
            </a:r>
            <a:endParaRPr sz="18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2493421" y="3164122"/>
            <a:ext cx="2398469" cy="501906"/>
            <a:chOff x="552250" y="1276575"/>
            <a:chExt cx="2434500" cy="523200"/>
          </a:xfrm>
        </p:grpSpPr>
        <p:sp>
          <p:nvSpPr>
            <p:cNvPr id="183" name="Google Shape;183;p27"/>
            <p:cNvSpPr/>
            <p:nvPr/>
          </p:nvSpPr>
          <p:spPr>
            <a:xfrm flipH="1">
              <a:off x="552250" y="1276575"/>
              <a:ext cx="486900" cy="523200"/>
            </a:xfrm>
            <a:prstGeom prst="flowChartDelay">
              <a:avLst/>
            </a:prstGeom>
            <a:solidFill>
              <a:srgbClr val="FFD651"/>
            </a:solidFill>
            <a:ln cap="flat" cmpd="sng" w="38100">
              <a:solidFill>
                <a:srgbClr val="F4F2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1526050" y="1276575"/>
              <a:ext cx="486900" cy="523200"/>
            </a:xfrm>
            <a:prstGeom prst="rect">
              <a:avLst/>
            </a:prstGeom>
            <a:solidFill>
              <a:srgbClr val="366AA3"/>
            </a:solidFill>
            <a:ln cap="flat" cmpd="sng" w="38100">
              <a:solidFill>
                <a:srgbClr val="F4F2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039150" y="1276575"/>
              <a:ext cx="486900" cy="523200"/>
            </a:xfrm>
            <a:prstGeom prst="rect">
              <a:avLst/>
            </a:prstGeom>
            <a:solidFill>
              <a:srgbClr val="0E3661"/>
            </a:solidFill>
            <a:ln cap="flat" cmpd="sng" w="38100">
              <a:solidFill>
                <a:srgbClr val="F4F2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2012950" y="1276575"/>
              <a:ext cx="486900" cy="523200"/>
            </a:xfrm>
            <a:prstGeom prst="rect">
              <a:avLst/>
            </a:prstGeom>
            <a:solidFill>
              <a:srgbClr val="B5E2FA"/>
            </a:solidFill>
            <a:ln cap="flat" cmpd="sng" w="38100">
              <a:solidFill>
                <a:srgbClr val="F4F2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 flipH="1" rot="10800000">
              <a:off x="2499850" y="1276575"/>
              <a:ext cx="486900" cy="523200"/>
            </a:xfrm>
            <a:prstGeom prst="flowChartDelay">
              <a:avLst/>
            </a:prstGeom>
            <a:solidFill>
              <a:srgbClr val="F9F7F3"/>
            </a:solidFill>
            <a:ln cap="flat" cmpd="sng" w="38100">
              <a:solidFill>
                <a:srgbClr val="F4F2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7"/>
          <p:cNvSpPr/>
          <p:nvPr/>
        </p:nvSpPr>
        <p:spPr>
          <a:xfrm flipH="1" rot="9758110">
            <a:off x="7730367" y="-351511"/>
            <a:ext cx="2345783" cy="1526628"/>
          </a:xfrm>
          <a:custGeom>
            <a:rect b="b" l="l" r="r" t="t"/>
            <a:pathLst>
              <a:path extrusionOk="0" h="944577" w="989556">
                <a:moveTo>
                  <a:pt x="989556" y="944576"/>
                </a:moveTo>
                <a:lnTo>
                  <a:pt x="0" y="944576"/>
                </a:lnTo>
                <a:lnTo>
                  <a:pt x="0" y="0"/>
                </a:lnTo>
                <a:lnTo>
                  <a:pt x="989556" y="0"/>
                </a:lnTo>
                <a:lnTo>
                  <a:pt x="989556" y="944576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7"/>
          <p:cNvSpPr/>
          <p:nvPr/>
        </p:nvSpPr>
        <p:spPr>
          <a:xfrm rot="1211877">
            <a:off x="-1461036" y="1266997"/>
            <a:ext cx="3335149" cy="3813581"/>
          </a:xfrm>
          <a:custGeom>
            <a:rect b="b" l="l" r="r" t="t"/>
            <a:pathLst>
              <a:path extrusionOk="0" h="1115843" w="975855">
                <a:moveTo>
                  <a:pt x="0" y="0"/>
                </a:moveTo>
                <a:lnTo>
                  <a:pt x="975855" y="0"/>
                </a:lnTo>
                <a:lnTo>
                  <a:pt x="975855" y="1115843"/>
                </a:lnTo>
                <a:lnTo>
                  <a:pt x="0" y="1115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27"/>
          <p:cNvSpPr/>
          <p:nvPr/>
        </p:nvSpPr>
        <p:spPr>
          <a:xfrm>
            <a:off x="8072004" y="2508261"/>
            <a:ext cx="913085" cy="2522095"/>
          </a:xfrm>
          <a:custGeom>
            <a:rect b="b" l="l" r="r" t="t"/>
            <a:pathLst>
              <a:path extrusionOk="0" h="1410962" w="590039">
                <a:moveTo>
                  <a:pt x="0" y="0"/>
                </a:moveTo>
                <a:lnTo>
                  <a:pt x="590039" y="0"/>
                </a:lnTo>
                <a:lnTo>
                  <a:pt x="590039" y="1410962"/>
                </a:lnTo>
                <a:lnTo>
                  <a:pt x="0" y="1410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-150" y="5169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Login, Signup</a:t>
            </a:r>
            <a:endParaRPr sz="700"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975" y="2864797"/>
            <a:ext cx="6519750" cy="16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>
            <a:off x="-307495" y="155355"/>
            <a:ext cx="1490275" cy="1492989"/>
          </a:xfrm>
          <a:custGeom>
            <a:rect b="b" l="l" r="r" t="t"/>
            <a:pathLst>
              <a:path extrusionOk="0" h="2985978" w="2980549">
                <a:moveTo>
                  <a:pt x="0" y="0"/>
                </a:moveTo>
                <a:lnTo>
                  <a:pt x="2980548" y="0"/>
                </a:lnTo>
                <a:lnTo>
                  <a:pt x="2980548" y="2985977"/>
                </a:lnTo>
                <a:lnTo>
                  <a:pt x="0" y="2985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28"/>
          <p:cNvSpPr txBox="1"/>
          <p:nvPr/>
        </p:nvSpPr>
        <p:spPr>
          <a:xfrm>
            <a:off x="2602500" y="1126075"/>
            <a:ext cx="39390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Established secure login and signup process for </a:t>
            </a:r>
            <a:r>
              <a:rPr lang="en" sz="15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page</a:t>
            </a:r>
            <a:endParaRPr sz="15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csrf-token to authenticate sessions</a:t>
            </a:r>
            <a:endParaRPr sz="15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Utilized nonce values for inline javascript</a:t>
            </a:r>
            <a:endParaRPr sz="15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8"/>
          <p:cNvSpPr/>
          <p:nvPr/>
        </p:nvSpPr>
        <p:spPr>
          <a:xfrm rot="937874">
            <a:off x="7334261" y="3104715"/>
            <a:ext cx="2148668" cy="2679745"/>
          </a:xfrm>
          <a:custGeom>
            <a:rect b="b" l="l" r="r" t="t"/>
            <a:pathLst>
              <a:path extrusionOk="0" h="5348470" w="4288501">
                <a:moveTo>
                  <a:pt x="0" y="0"/>
                </a:moveTo>
                <a:lnTo>
                  <a:pt x="4288501" y="0"/>
                </a:lnTo>
                <a:lnTo>
                  <a:pt x="4288501" y="5348470"/>
                </a:lnTo>
                <a:lnTo>
                  <a:pt x="0" y="534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-150" y="5169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Recipe Database Setup</a:t>
            </a:r>
            <a:endParaRPr sz="700"/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481" r="6831" t="1931"/>
          <a:stretch/>
        </p:blipFill>
        <p:spPr>
          <a:xfrm>
            <a:off x="3921855" y="2671238"/>
            <a:ext cx="4435308" cy="18034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9"/>
          <p:cNvSpPr txBox="1"/>
          <p:nvPr/>
        </p:nvSpPr>
        <p:spPr>
          <a:xfrm>
            <a:off x="1809025" y="1221325"/>
            <a:ext cx="6096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2602500" y="1126075"/>
            <a:ext cx="3939000" cy="19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Searching for a recipe API</a:t>
            </a:r>
            <a:endParaRPr sz="18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Sifting through recipe fields</a:t>
            </a:r>
            <a:endParaRPr sz="18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consistent recipe records</a:t>
            </a:r>
            <a:endParaRPr>
              <a:solidFill>
                <a:srgbClr val="444743"/>
              </a:solidFill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39" y="2671226"/>
            <a:ext cx="3010150" cy="18034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9"/>
          <p:cNvSpPr/>
          <p:nvPr/>
        </p:nvSpPr>
        <p:spPr>
          <a:xfrm rot="933233">
            <a:off x="478204" y="309435"/>
            <a:ext cx="1451643" cy="2023195"/>
          </a:xfrm>
          <a:custGeom>
            <a:rect b="b" l="l" r="r" t="t"/>
            <a:pathLst>
              <a:path extrusionOk="0" h="981916" w="704525">
                <a:moveTo>
                  <a:pt x="0" y="0"/>
                </a:moveTo>
                <a:lnTo>
                  <a:pt x="704525" y="0"/>
                </a:lnTo>
                <a:lnTo>
                  <a:pt x="704525" y="981916"/>
                </a:lnTo>
                <a:lnTo>
                  <a:pt x="0" y="98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9"/>
          <p:cNvSpPr/>
          <p:nvPr/>
        </p:nvSpPr>
        <p:spPr>
          <a:xfrm flipH="1" rot="4708280">
            <a:off x="7670710" y="3401630"/>
            <a:ext cx="1128692" cy="1625079"/>
          </a:xfrm>
          <a:custGeom>
            <a:rect b="b" l="l" r="r" t="t"/>
            <a:pathLst>
              <a:path extrusionOk="0" h="843599" w="585918">
                <a:moveTo>
                  <a:pt x="0" y="0"/>
                </a:moveTo>
                <a:lnTo>
                  <a:pt x="585918" y="0"/>
                </a:lnTo>
                <a:lnTo>
                  <a:pt x="585918" y="843600"/>
                </a:lnTo>
                <a:lnTo>
                  <a:pt x="0" y="84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9"/>
          <p:cNvSpPr/>
          <p:nvPr/>
        </p:nvSpPr>
        <p:spPr>
          <a:xfrm>
            <a:off x="7245507" y="516926"/>
            <a:ext cx="1613745" cy="1355930"/>
          </a:xfrm>
          <a:custGeom>
            <a:rect b="b" l="l" r="r" t="t"/>
            <a:pathLst>
              <a:path extrusionOk="0" h="863650" w="904059">
                <a:moveTo>
                  <a:pt x="0" y="0"/>
                </a:moveTo>
                <a:lnTo>
                  <a:pt x="904060" y="0"/>
                </a:lnTo>
                <a:lnTo>
                  <a:pt x="904060" y="863650"/>
                </a:lnTo>
                <a:lnTo>
                  <a:pt x="0" y="863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7904665" y="52917"/>
            <a:ext cx="1139117" cy="1220615"/>
          </a:xfrm>
          <a:custGeom>
            <a:rect b="b" l="l" r="r" t="t"/>
            <a:pathLst>
              <a:path extrusionOk="0" h="683818" w="638161">
                <a:moveTo>
                  <a:pt x="0" y="0"/>
                </a:moveTo>
                <a:lnTo>
                  <a:pt x="638161" y="0"/>
                </a:lnTo>
                <a:lnTo>
                  <a:pt x="638161" y="683818"/>
                </a:lnTo>
                <a:lnTo>
                  <a:pt x="0" y="683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30"/>
          <p:cNvSpPr txBox="1"/>
          <p:nvPr/>
        </p:nvSpPr>
        <p:spPr>
          <a:xfrm>
            <a:off x="-150" y="669325"/>
            <a:ext cx="53163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Recipe Generation Algorithm</a:t>
            </a:r>
            <a:endParaRPr sz="900"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374" y="311150"/>
            <a:ext cx="3494651" cy="45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753000" y="1869025"/>
            <a:ext cx="40644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Determining ranking criteria</a:t>
            </a:r>
            <a:endParaRPr sz="18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Ingredient specificity conflicts</a:t>
            </a:r>
            <a:endParaRPr sz="18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74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4447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Drafting generator tables and functions</a:t>
            </a:r>
            <a:endParaRPr sz="1800">
              <a:solidFill>
                <a:srgbClr val="4447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171449" y="3004800"/>
            <a:ext cx="815160" cy="1918522"/>
          </a:xfrm>
          <a:custGeom>
            <a:rect b="b" l="l" r="r" t="t"/>
            <a:pathLst>
              <a:path extrusionOk="0" h="850786" w="621074">
                <a:moveTo>
                  <a:pt x="0" y="0"/>
                </a:moveTo>
                <a:lnTo>
                  <a:pt x="621073" y="0"/>
                </a:lnTo>
                <a:lnTo>
                  <a:pt x="621073" y="850786"/>
                </a:lnTo>
                <a:lnTo>
                  <a:pt x="0" y="850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30"/>
          <p:cNvSpPr/>
          <p:nvPr/>
        </p:nvSpPr>
        <p:spPr>
          <a:xfrm>
            <a:off x="668351" y="4025566"/>
            <a:ext cx="985227" cy="965522"/>
          </a:xfrm>
          <a:custGeom>
            <a:rect b="b" l="l" r="r" t="t"/>
            <a:pathLst>
              <a:path extrusionOk="0" h="917361" w="936083">
                <a:moveTo>
                  <a:pt x="0" y="0"/>
                </a:moveTo>
                <a:lnTo>
                  <a:pt x="936083" y="0"/>
                </a:lnTo>
                <a:lnTo>
                  <a:pt x="936083" y="917361"/>
                </a:lnTo>
                <a:lnTo>
                  <a:pt x="0" y="917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BB5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1"/>
          <p:cNvGrpSpPr/>
          <p:nvPr/>
        </p:nvGrpSpPr>
        <p:grpSpPr>
          <a:xfrm>
            <a:off x="186548" y="-175097"/>
            <a:ext cx="8770731" cy="5131956"/>
            <a:chOff x="0" y="-190500"/>
            <a:chExt cx="4620065" cy="2703306"/>
          </a:xfrm>
        </p:grpSpPr>
        <p:sp>
          <p:nvSpPr>
            <p:cNvPr id="227" name="Google Shape;227;p31"/>
            <p:cNvSpPr/>
            <p:nvPr/>
          </p:nvSpPr>
          <p:spPr>
            <a:xfrm>
              <a:off x="0" y="0"/>
              <a:ext cx="4620065" cy="2512806"/>
            </a:xfrm>
            <a:custGeom>
              <a:rect b="b" l="l" r="r" t="t"/>
              <a:pathLst>
                <a:path extrusionOk="0" h="2512806" w="4620065">
                  <a:moveTo>
                    <a:pt x="22508" y="0"/>
                  </a:moveTo>
                  <a:lnTo>
                    <a:pt x="4597557" y="0"/>
                  </a:lnTo>
                  <a:cubicBezTo>
                    <a:pt x="4609988" y="0"/>
                    <a:pt x="4620065" y="10077"/>
                    <a:pt x="4620065" y="22508"/>
                  </a:cubicBezTo>
                  <a:lnTo>
                    <a:pt x="4620065" y="2490297"/>
                  </a:lnTo>
                  <a:cubicBezTo>
                    <a:pt x="4620065" y="2502728"/>
                    <a:pt x="4609988" y="2512806"/>
                    <a:pt x="4597557" y="2512806"/>
                  </a:cubicBezTo>
                  <a:lnTo>
                    <a:pt x="22508" y="2512806"/>
                  </a:lnTo>
                  <a:cubicBezTo>
                    <a:pt x="10077" y="2512806"/>
                    <a:pt x="0" y="2502728"/>
                    <a:pt x="0" y="2490297"/>
                  </a:cubicBezTo>
                  <a:lnTo>
                    <a:pt x="0" y="22508"/>
                  </a:lnTo>
                  <a:cubicBezTo>
                    <a:pt x="0" y="10077"/>
                    <a:pt x="10077" y="0"/>
                    <a:pt x="22508" y="0"/>
                  </a:cubicBezTo>
                  <a:close/>
                </a:path>
              </a:pathLst>
            </a:custGeom>
            <a:solidFill>
              <a:srgbClr val="F4F2E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 txBox="1"/>
            <p:nvPr/>
          </p:nvSpPr>
          <p:spPr>
            <a:xfrm>
              <a:off x="0" y="-190500"/>
              <a:ext cx="4620065" cy="2703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52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1"/>
          <p:cNvSpPr/>
          <p:nvPr/>
        </p:nvSpPr>
        <p:spPr>
          <a:xfrm rot="10800000">
            <a:off x="1337878" y="1440000"/>
            <a:ext cx="2954969" cy="2820652"/>
          </a:xfrm>
          <a:custGeom>
            <a:rect b="b" l="l" r="r" t="t"/>
            <a:pathLst>
              <a:path extrusionOk="0" h="5641304" w="5909937">
                <a:moveTo>
                  <a:pt x="5909937" y="5641304"/>
                </a:moveTo>
                <a:lnTo>
                  <a:pt x="0" y="5641304"/>
                </a:lnTo>
                <a:lnTo>
                  <a:pt x="0" y="0"/>
                </a:lnTo>
                <a:lnTo>
                  <a:pt x="5909937" y="0"/>
                </a:lnTo>
                <a:lnTo>
                  <a:pt x="5909937" y="564130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31"/>
          <p:cNvSpPr/>
          <p:nvPr/>
        </p:nvSpPr>
        <p:spPr>
          <a:xfrm>
            <a:off x="1202529" y="1889322"/>
            <a:ext cx="3090317" cy="1966565"/>
          </a:xfrm>
          <a:custGeom>
            <a:rect b="b" l="l" r="r" t="t"/>
            <a:pathLst>
              <a:path extrusionOk="0" h="3933130" w="6180633">
                <a:moveTo>
                  <a:pt x="0" y="0"/>
                </a:moveTo>
                <a:lnTo>
                  <a:pt x="6180634" y="0"/>
                </a:lnTo>
                <a:lnTo>
                  <a:pt x="6180634" y="3933130"/>
                </a:lnTo>
                <a:lnTo>
                  <a:pt x="0" y="3933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1"/>
          <p:cNvSpPr txBox="1"/>
          <p:nvPr/>
        </p:nvSpPr>
        <p:spPr>
          <a:xfrm>
            <a:off x="3668318" y="4348815"/>
            <a:ext cx="1807364" cy="334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2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F4F2E8"/>
                </a:solidFill>
                <a:latin typeface="Arial"/>
                <a:ea typeface="Arial"/>
                <a:cs typeface="Arial"/>
                <a:sym typeface="Arial"/>
              </a:rPr>
              <a:t>SEE THE ANSWER</a:t>
            </a:r>
            <a:endParaRPr sz="700"/>
          </a:p>
        </p:txBody>
      </p:sp>
      <p:sp>
        <p:nvSpPr>
          <p:cNvPr id="232" name="Google Shape;232;p31"/>
          <p:cNvSpPr txBox="1"/>
          <p:nvPr/>
        </p:nvSpPr>
        <p:spPr>
          <a:xfrm>
            <a:off x="1263475" y="800765"/>
            <a:ext cx="6617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Future Endeavors</a:t>
            </a:r>
            <a:endParaRPr sz="700"/>
          </a:p>
        </p:txBody>
      </p:sp>
      <p:sp>
        <p:nvSpPr>
          <p:cNvPr id="233" name="Google Shape;233;p31"/>
          <p:cNvSpPr txBox="1"/>
          <p:nvPr/>
        </p:nvSpPr>
        <p:spPr>
          <a:xfrm>
            <a:off x="5314949" y="1775108"/>
            <a:ext cx="676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4" name="Google Shape;234;p31"/>
          <p:cNvSpPr txBox="1"/>
          <p:nvPr/>
        </p:nvSpPr>
        <p:spPr>
          <a:xfrm>
            <a:off x="5314949" y="2570272"/>
            <a:ext cx="676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5" name="Google Shape;235;p31"/>
          <p:cNvSpPr txBox="1"/>
          <p:nvPr/>
        </p:nvSpPr>
        <p:spPr>
          <a:xfrm>
            <a:off x="5135025" y="1951575"/>
            <a:ext cx="32253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Clr>
                <a:srgbClr val="4F7E52"/>
              </a:buClr>
              <a:buSzPts val="1800"/>
              <a:buFont typeface="Fraunces"/>
              <a:buChar char="●"/>
            </a:pPr>
            <a:r>
              <a:rPr lang="en" sz="18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Front end overhaul</a:t>
            </a:r>
            <a:endParaRPr sz="1800">
              <a:solidFill>
                <a:srgbClr val="4F7E52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-342900" lvl="0" marL="457200" marR="0" rtl="0" algn="l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Clr>
                <a:srgbClr val="4F7E52"/>
              </a:buClr>
              <a:buSzPts val="1800"/>
              <a:buFont typeface="Fraunces"/>
              <a:buChar char="●"/>
            </a:pPr>
            <a:r>
              <a:rPr lang="en" sz="18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Security enhancements</a:t>
            </a:r>
            <a:endParaRPr sz="1800">
              <a:solidFill>
                <a:srgbClr val="4F7E52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-342900" lvl="0" marL="457200" marR="0" rtl="0" algn="l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Clr>
                <a:srgbClr val="4F7E52"/>
              </a:buClr>
              <a:buSzPts val="1800"/>
              <a:buFont typeface="Fraunces"/>
              <a:buChar char="●"/>
            </a:pPr>
            <a:r>
              <a:rPr lang="en" sz="18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Additional QOL features</a:t>
            </a:r>
            <a:endParaRPr sz="1800">
              <a:solidFill>
                <a:srgbClr val="4F7E52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-342900" lvl="0" marL="457200" marR="0" rtl="0" algn="l">
              <a:lnSpc>
                <a:spcPct val="182000"/>
              </a:lnSpc>
              <a:spcBef>
                <a:spcPts val="0"/>
              </a:spcBef>
              <a:spcAft>
                <a:spcPts val="0"/>
              </a:spcAft>
              <a:buClr>
                <a:srgbClr val="4F7E52"/>
              </a:buClr>
              <a:buSzPts val="1800"/>
              <a:buFont typeface="Fraunces"/>
              <a:buChar char="●"/>
            </a:pPr>
            <a:r>
              <a:rPr lang="en" sz="18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Further backend testing</a:t>
            </a:r>
            <a:endParaRPr sz="1800">
              <a:solidFill>
                <a:srgbClr val="4F7E52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314949" y="3365436"/>
            <a:ext cx="676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1395112" y="427351"/>
            <a:ext cx="6353776" cy="4288799"/>
          </a:xfrm>
          <a:custGeom>
            <a:rect b="b" l="l" r="r" t="t"/>
            <a:pathLst>
              <a:path extrusionOk="0" h="8577597" w="12707551">
                <a:moveTo>
                  <a:pt x="0" y="0"/>
                </a:moveTo>
                <a:lnTo>
                  <a:pt x="12707552" y="0"/>
                </a:lnTo>
                <a:lnTo>
                  <a:pt x="12707552" y="8577596"/>
                </a:lnTo>
                <a:lnTo>
                  <a:pt x="0" y="8577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32"/>
          <p:cNvSpPr/>
          <p:nvPr/>
        </p:nvSpPr>
        <p:spPr>
          <a:xfrm>
            <a:off x="380182" y="140758"/>
            <a:ext cx="1468378" cy="2823803"/>
          </a:xfrm>
          <a:custGeom>
            <a:rect b="b" l="l" r="r" t="t"/>
            <a:pathLst>
              <a:path extrusionOk="0" h="5647606" w="2936755">
                <a:moveTo>
                  <a:pt x="0" y="0"/>
                </a:moveTo>
                <a:lnTo>
                  <a:pt x="2936756" y="0"/>
                </a:lnTo>
                <a:lnTo>
                  <a:pt x="2936756" y="5647606"/>
                </a:lnTo>
                <a:lnTo>
                  <a:pt x="0" y="5647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2"/>
          <p:cNvSpPr/>
          <p:nvPr/>
        </p:nvSpPr>
        <p:spPr>
          <a:xfrm>
            <a:off x="6948855" y="3338216"/>
            <a:ext cx="1986326" cy="2057400"/>
          </a:xfrm>
          <a:custGeom>
            <a:rect b="b" l="l" r="r" t="t"/>
            <a:pathLst>
              <a:path extrusionOk="0" h="4114800" w="3972652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32"/>
          <p:cNvSpPr/>
          <p:nvPr/>
        </p:nvSpPr>
        <p:spPr>
          <a:xfrm rot="412610">
            <a:off x="6684060" y="248490"/>
            <a:ext cx="1878067" cy="1307604"/>
          </a:xfrm>
          <a:custGeom>
            <a:rect b="b" l="l" r="r" t="t"/>
            <a:pathLst>
              <a:path extrusionOk="0" h="2609441" w="3747851">
                <a:moveTo>
                  <a:pt x="0" y="0"/>
                </a:moveTo>
                <a:lnTo>
                  <a:pt x="3747851" y="0"/>
                </a:lnTo>
                <a:lnTo>
                  <a:pt x="3747851" y="2609441"/>
                </a:lnTo>
                <a:lnTo>
                  <a:pt x="0" y="2609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32"/>
          <p:cNvSpPr/>
          <p:nvPr/>
        </p:nvSpPr>
        <p:spPr>
          <a:xfrm>
            <a:off x="-314925" y="3208965"/>
            <a:ext cx="3032676" cy="2448886"/>
          </a:xfrm>
          <a:custGeom>
            <a:rect b="b" l="l" r="r" t="t"/>
            <a:pathLst>
              <a:path extrusionOk="0" h="4897771" w="6065351">
                <a:moveTo>
                  <a:pt x="0" y="0"/>
                </a:moveTo>
                <a:lnTo>
                  <a:pt x="6065352" y="0"/>
                </a:lnTo>
                <a:lnTo>
                  <a:pt x="6065352" y="4897771"/>
                </a:lnTo>
                <a:lnTo>
                  <a:pt x="0" y="48977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32"/>
          <p:cNvSpPr txBox="1"/>
          <p:nvPr/>
        </p:nvSpPr>
        <p:spPr>
          <a:xfrm>
            <a:off x="2369594" y="2122036"/>
            <a:ext cx="4404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Quick </a:t>
            </a:r>
            <a:r>
              <a:rPr lang="en" sz="5900">
                <a:solidFill>
                  <a:srgbClr val="4F7E52"/>
                </a:solidFill>
                <a:latin typeface="Fraunces"/>
                <a:ea typeface="Fraunces"/>
                <a:cs typeface="Fraunces"/>
                <a:sym typeface="Fraunces"/>
              </a:rPr>
              <a:t>Demo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